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84" y="-72"/>
      </p:cViewPr>
      <p:guideLst>
        <p:guide orient="horz" pos="3635"/>
        <p:guide pos="297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576" cy="36576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7/12/2016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7/12/2016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b="0" dirty="0" smtClean="0"/>
              <a:t>Exploring Shaders in Unity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Greg Miranda</a:t>
            </a:r>
          </a:p>
          <a:p>
            <a:r>
              <a:rPr lang="en-US" dirty="0"/>
              <a:t>G</a:t>
            </a:r>
            <a:r>
              <a:rPr lang="en-US" dirty="0" smtClean="0"/>
              <a:t>reg@CreateSoftGroup.com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620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Wrap-Up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51669" y="2880359"/>
            <a:ext cx="493276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 smtClean="0"/>
              <a:t>Questions?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4103211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 am I?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What is a shader?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Why are shaders important?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02684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Rendering Pipeline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99434" y="3163824"/>
            <a:ext cx="1682496" cy="1207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Vertex Shader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739798" y="3172968"/>
            <a:ext cx="1682496" cy="1207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Pixel Shader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(Fragment Shader)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547104" y="3172968"/>
            <a:ext cx="1682496" cy="1207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Frame Buffer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2743454" y="3572843"/>
            <a:ext cx="841375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5559679" y="3572843"/>
            <a:ext cx="87788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384663" y="2667180"/>
            <a:ext cx="14478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Rasterization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449824" y="2673973"/>
            <a:ext cx="1031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Blending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89032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Advanced Rendering </a:t>
            </a:r>
            <a:r>
              <a:rPr lang="en-US" dirty="0"/>
              <a:t>Pipeline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00235" y="5153699"/>
            <a:ext cx="1682496" cy="1207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Vertex Shader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767265" y="5148263"/>
            <a:ext cx="1682496" cy="1207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Pixel Shader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(Fragment Shader)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535596" y="5164089"/>
            <a:ext cx="1682496" cy="1207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Frame Buffer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2743199" y="5509451"/>
            <a:ext cx="841375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5559073" y="5528247"/>
            <a:ext cx="87788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899180" y="1961388"/>
            <a:ext cx="1682496" cy="1207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Hull Shader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539816" y="1929384"/>
            <a:ext cx="1682496" cy="1207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Domain Shader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753197" y="3575304"/>
            <a:ext cx="1682496" cy="1207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Geometry Shader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767265" y="2007811"/>
            <a:ext cx="1682496" cy="1207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Hardware </a:t>
            </a:r>
            <a:r>
              <a:rPr lang="en-US" dirty="0" err="1" smtClean="0">
                <a:solidFill>
                  <a:schemeClr val="tx1"/>
                </a:solidFill>
              </a:rPr>
              <a:t>Tesselator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Right Arrow 12"/>
          <p:cNvSpPr/>
          <p:nvPr/>
        </p:nvSpPr>
        <p:spPr>
          <a:xfrm>
            <a:off x="2743200" y="2368999"/>
            <a:ext cx="841375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15"/>
          <p:cNvSpPr/>
          <p:nvPr/>
        </p:nvSpPr>
        <p:spPr>
          <a:xfrm>
            <a:off x="5559425" y="2363020"/>
            <a:ext cx="87788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Arrow 16"/>
          <p:cNvSpPr/>
          <p:nvPr/>
        </p:nvSpPr>
        <p:spPr>
          <a:xfrm>
            <a:off x="2752344" y="3895788"/>
            <a:ext cx="841375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2110" y="1525262"/>
            <a:ext cx="28488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Shader Model 5 – DirectX 11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2110" y="3279124"/>
            <a:ext cx="28488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Shader Model 4 – DirectX 10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-18386" y="4705588"/>
            <a:ext cx="36557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Shader Model 3 – DirectX 9, OpenGL</a:t>
            </a:r>
            <a:endParaRPr lang="en-US" dirty="0"/>
          </a:p>
        </p:txBody>
      </p:sp>
      <p:sp>
        <p:nvSpPr>
          <p:cNvPr id="21" name="Right Arrow 20"/>
          <p:cNvSpPr/>
          <p:nvPr/>
        </p:nvSpPr>
        <p:spPr>
          <a:xfrm>
            <a:off x="5559073" y="3895788"/>
            <a:ext cx="87788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3710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Lighting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019149" y="4756254"/>
            <a:ext cx="3352800" cy="685800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3143450" y="3434221"/>
            <a:ext cx="1447800" cy="1295400"/>
          </a:xfrm>
          <a:prstGeom prst="straightConnector1">
            <a:avLst/>
          </a:prstGeom>
          <a:ln w="25400">
            <a:solidFill>
              <a:srgbClr val="C8C800"/>
            </a:solidFill>
            <a:tailEnd type="arrow"/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2" descr="G:\Users\Dan\AppData\Local\Microsoft\Windows\Temporary Internet Files\Content.IE5\UT09A473\MC90043783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4016" y="2472983"/>
            <a:ext cx="674688" cy="12017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Straight Arrow Connector 8"/>
          <p:cNvCxnSpPr/>
          <p:nvPr/>
        </p:nvCxnSpPr>
        <p:spPr>
          <a:xfrm flipV="1">
            <a:off x="4591250" y="3281821"/>
            <a:ext cx="1600200" cy="1447800"/>
          </a:xfrm>
          <a:prstGeom prst="straightConnector1">
            <a:avLst/>
          </a:prstGeom>
          <a:ln w="254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3" descr="G:\Users\Dan\AppData\Local\Microsoft\Windows\Temporary Internet Files\Content.IE5\UT09A473\MP900448626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450" y="2542840"/>
            <a:ext cx="1188508" cy="8913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1" name="Straight Arrow Connector 10"/>
          <p:cNvCxnSpPr/>
          <p:nvPr/>
        </p:nvCxnSpPr>
        <p:spPr>
          <a:xfrm flipV="1">
            <a:off x="4591250" y="3434222"/>
            <a:ext cx="914400" cy="1295399"/>
          </a:xfrm>
          <a:prstGeom prst="straightConnector1">
            <a:avLst/>
          </a:prstGeom>
          <a:ln w="25400">
            <a:solidFill>
              <a:srgbClr val="969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4591250" y="3234243"/>
            <a:ext cx="1704499" cy="1495379"/>
          </a:xfrm>
          <a:prstGeom prst="straightConnector1">
            <a:avLst/>
          </a:prstGeom>
          <a:ln w="25400">
            <a:solidFill>
              <a:srgbClr val="969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4591250" y="3674707"/>
            <a:ext cx="1600200" cy="1054914"/>
          </a:xfrm>
          <a:prstGeom prst="straightConnector1">
            <a:avLst/>
          </a:prstGeom>
          <a:ln w="25400">
            <a:solidFill>
              <a:srgbClr val="969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4695549" y="4756254"/>
            <a:ext cx="0" cy="230589"/>
          </a:xfrm>
          <a:prstGeom prst="straightConnector1">
            <a:avLst/>
          </a:prstGeom>
          <a:ln w="254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 flipV="1">
            <a:off x="4390749" y="4871548"/>
            <a:ext cx="304799" cy="115295"/>
          </a:xfrm>
          <a:prstGeom prst="straightConnector1">
            <a:avLst/>
          </a:prstGeom>
          <a:ln w="254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4238349" y="4756254"/>
            <a:ext cx="457200" cy="115294"/>
          </a:xfrm>
          <a:prstGeom prst="straightConnector1">
            <a:avLst/>
          </a:prstGeom>
          <a:ln w="254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4695548" y="4929195"/>
            <a:ext cx="228601" cy="57648"/>
          </a:xfrm>
          <a:prstGeom prst="straightConnector1">
            <a:avLst/>
          </a:prstGeom>
          <a:ln w="254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 flipV="1">
            <a:off x="4238349" y="4682043"/>
            <a:ext cx="76200" cy="189505"/>
          </a:xfrm>
          <a:prstGeom prst="straightConnector1">
            <a:avLst/>
          </a:prstGeom>
          <a:ln w="254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 flipV="1">
            <a:off x="3867350" y="4605843"/>
            <a:ext cx="370999" cy="123780"/>
          </a:xfrm>
          <a:prstGeom prst="straightConnector1">
            <a:avLst/>
          </a:prstGeom>
          <a:ln w="254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4276449" y="4377243"/>
            <a:ext cx="114300" cy="352378"/>
          </a:xfrm>
          <a:prstGeom prst="straightConnector1">
            <a:avLst/>
          </a:prstGeom>
          <a:ln w="254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4924149" y="4682043"/>
            <a:ext cx="228600" cy="247152"/>
          </a:xfrm>
          <a:prstGeom prst="straightConnector1">
            <a:avLst/>
          </a:prstGeom>
          <a:ln w="254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 flipV="1">
            <a:off x="4543148" y="4158122"/>
            <a:ext cx="609601" cy="571499"/>
          </a:xfrm>
          <a:prstGeom prst="straightConnector1">
            <a:avLst/>
          </a:prstGeom>
          <a:ln w="254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5152749" y="4377243"/>
            <a:ext cx="505301" cy="352380"/>
          </a:xfrm>
          <a:prstGeom prst="straightConnector1">
            <a:avLst/>
          </a:prstGeom>
          <a:ln w="254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5990949" y="3973456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Specular</a:t>
            </a:r>
            <a:endParaRPr lang="en-US" sz="28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3576599" y="5100340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Diffuse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151891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6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1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6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1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6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1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6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12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0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1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32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3" dur="5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4" dur="25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3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6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7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38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3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4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4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0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5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5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0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4" dur="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5" dur="2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66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7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8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69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0" dur="5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1" dur="25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72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3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4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7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6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7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7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9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0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81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2" dur="5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3" dur="2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84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5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6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87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8" dur="500" tmFilter="0, 0; .2, .5; .8, .5; 1, 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9" dur="250" autoRev="1" fill="hold"/>
                                        <p:tgtEl>
                                          <p:spTgt spid="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90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1" dur="5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2" dur="25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93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9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9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9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0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0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5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0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1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1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1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1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7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1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2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3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2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2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9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3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3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3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5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3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3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4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1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4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4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4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7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4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5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7" dur="4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8" dur="1367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498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498" tmFilter="0, 0; 0.125,0.2665; 0.25,0.4; 0.375,0.465; 0.5,0.5;  0.625,0.535; 0.75,0.6; 0.875,0.7335; 1,1">
                                          <p:stCondLst>
                                            <p:cond delay="498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249" tmFilter="0, 0; 0.125,0.2665; 0.25,0.4; 0.375,0.465; 0.5,0.5;  0.625,0.535; 0.75,0.6; 0.875,0.7335; 1,1">
                                          <p:stCondLst>
                                            <p:cond delay="993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123" tmFilter="0, 0; 0.125,0.2665; 0.25,0.4; 0.375,0.465; 0.5,0.5;  0.625,0.535; 0.75,0.6; 0.875,0.7335; 1,1">
                                          <p:stCondLst>
                                            <p:cond delay="1242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3" dur="20">
                                          <p:stCondLst>
                                            <p:cond delay="487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4" dur="124" decel="50000">
                                          <p:stCondLst>
                                            <p:cond delay="507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5" dur="20">
                                          <p:stCondLst>
                                            <p:cond delay="984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6" dur="124" decel="50000">
                                          <p:stCondLst>
                                            <p:cond delay="1004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7" dur="20">
                                          <p:stCondLst>
                                            <p:cond delay="1231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8" dur="124" decel="50000">
                                          <p:stCondLst>
                                            <p:cond delay="1251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9" dur="20">
                                          <p:stCondLst>
                                            <p:cond delay="1356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0" dur="124" decel="50000">
                                          <p:stCondLst>
                                            <p:cond delay="1376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25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Lighting - Diffuse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Assume that light is reflected uniformly in all directions</a:t>
            </a:r>
          </a:p>
          <a:p>
            <a:pPr lvl="1"/>
            <a:r>
              <a:rPr lang="en-US" dirty="0" err="1" smtClean="0"/>
              <a:t>Lambertian</a:t>
            </a:r>
            <a:r>
              <a:rPr lang="en-US" dirty="0" smtClean="0"/>
              <a:t> term</a:t>
            </a:r>
            <a:endParaRPr lang="en-US" dirty="0"/>
          </a:p>
          <a:p>
            <a:r>
              <a:rPr lang="en-US" dirty="0"/>
              <a:t>Basic idea:</a:t>
            </a:r>
          </a:p>
          <a:p>
            <a:pPr lvl="1"/>
            <a:r>
              <a:rPr lang="en-US" dirty="0"/>
              <a:t>The light energy is spread out over a large surface area when the light is at an angle</a:t>
            </a:r>
          </a:p>
          <a:p>
            <a:r>
              <a:rPr lang="en-US" dirty="0"/>
              <a:t>Diffuse = E</a:t>
            </a:r>
            <a:r>
              <a:rPr lang="en-US" baseline="-25000" dirty="0"/>
              <a:t>L</a:t>
            </a:r>
            <a:r>
              <a:rPr lang="en-US" dirty="0" smtClean="0"/>
              <a:t> </a:t>
            </a:r>
            <a:r>
              <a:rPr lang="en-US" dirty="0"/>
              <a:t>* </a:t>
            </a:r>
            <a:r>
              <a:rPr lang="en-US" dirty="0" err="1"/>
              <a:t>K</a:t>
            </a:r>
            <a:r>
              <a:rPr lang="en-US" baseline="-25000" dirty="0" err="1"/>
              <a:t>d</a:t>
            </a:r>
            <a:r>
              <a:rPr lang="en-US" dirty="0" smtClean="0"/>
              <a:t> </a:t>
            </a:r>
            <a:r>
              <a:rPr lang="en-US" dirty="0"/>
              <a:t>* dot(N, L)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55165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Lighting - Specular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Mirror Reflection</a:t>
            </a:r>
          </a:p>
          <a:p>
            <a:r>
              <a:rPr lang="en-US" dirty="0"/>
              <a:t>Shininess</a:t>
            </a:r>
          </a:p>
          <a:p>
            <a:r>
              <a:rPr lang="en-US" dirty="0" err="1" smtClean="0"/>
              <a:t>Blinn-Phong</a:t>
            </a:r>
            <a:endParaRPr lang="en-US" dirty="0"/>
          </a:p>
          <a:p>
            <a:pPr lvl="1"/>
            <a:r>
              <a:rPr lang="en-US" dirty="0"/>
              <a:t>Relates better to micro-facet BRDF theory</a:t>
            </a:r>
          </a:p>
          <a:p>
            <a:pPr lvl="1"/>
            <a:r>
              <a:rPr lang="en-US" dirty="0"/>
              <a:t>Uses Half-Vector</a:t>
            </a:r>
          </a:p>
          <a:p>
            <a:pPr lvl="2"/>
            <a:r>
              <a:rPr lang="en-US" dirty="0"/>
              <a:t>H = normalize(V + L)</a:t>
            </a:r>
          </a:p>
          <a:p>
            <a:pPr lvl="1"/>
            <a:r>
              <a:rPr lang="en-US" dirty="0"/>
              <a:t>Specular = E</a:t>
            </a:r>
            <a:r>
              <a:rPr lang="en-US" baseline="-25000" dirty="0"/>
              <a:t>L</a:t>
            </a:r>
            <a:r>
              <a:rPr lang="en-US" dirty="0"/>
              <a:t> * K</a:t>
            </a:r>
            <a:r>
              <a:rPr lang="en-US" baseline="-25000" dirty="0"/>
              <a:t>s</a:t>
            </a:r>
            <a:r>
              <a:rPr lang="en-US" dirty="0"/>
              <a:t> * (H ∙ </a:t>
            </a:r>
            <a:r>
              <a:rPr lang="en-US" dirty="0" smtClean="0"/>
              <a:t>N)</a:t>
            </a:r>
            <a:r>
              <a:rPr lang="en-US" baseline="30000" dirty="0" smtClean="0"/>
              <a:t>s</a:t>
            </a:r>
            <a:endParaRPr lang="en-US" baseline="30000" dirty="0"/>
          </a:p>
        </p:txBody>
      </p:sp>
    </p:spTree>
    <p:extLst>
      <p:ext uri="{BB962C8B-B14F-4D97-AF65-F5344CB8AC3E}">
        <p14:creationId xmlns:p14="http://schemas.microsoft.com/office/powerpoint/2010/main" val="19015995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PBR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Physically Based Rendering</a:t>
            </a:r>
            <a:endParaRPr lang="en-US" dirty="0"/>
          </a:p>
          <a:p>
            <a:pPr lvl="1"/>
            <a:r>
              <a:rPr lang="en-US" dirty="0" smtClean="0"/>
              <a:t>Term </a:t>
            </a:r>
            <a:r>
              <a:rPr lang="en-US" dirty="0"/>
              <a:t>for any technique that tries to achieve </a:t>
            </a:r>
            <a:r>
              <a:rPr lang="en-US" dirty="0" smtClean="0"/>
              <a:t>photorealism using a physical </a:t>
            </a:r>
            <a:r>
              <a:rPr lang="en-US" dirty="0"/>
              <a:t>simulation of light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The </a:t>
            </a:r>
            <a:r>
              <a:rPr lang="en-US" dirty="0" smtClean="0"/>
              <a:t>rendering equation</a:t>
            </a:r>
          </a:p>
          <a:p>
            <a:pPr lvl="2"/>
            <a:r>
              <a:rPr lang="en-US" dirty="0"/>
              <a:t>T</a:t>
            </a:r>
            <a:r>
              <a:rPr lang="en-US" dirty="0" smtClean="0"/>
              <a:t>ries </a:t>
            </a:r>
            <a:r>
              <a:rPr lang="en-US" dirty="0"/>
              <a:t>to describe how a "unit" of light is obtained given all the incoming light that interacts with a specific point of a given scene.</a:t>
            </a:r>
            <a:endParaRPr lang="en-US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3825" y="5322824"/>
            <a:ext cx="3816350" cy="81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88639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Custom Shaders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Standard Surface Shader</a:t>
            </a:r>
          </a:p>
          <a:p>
            <a:endParaRPr lang="en-US" dirty="0" smtClean="0"/>
          </a:p>
          <a:p>
            <a:r>
              <a:rPr lang="en-US" dirty="0" smtClean="0"/>
              <a:t>Unlit Shader</a:t>
            </a:r>
          </a:p>
          <a:p>
            <a:endParaRPr lang="en-US" dirty="0" smtClean="0"/>
          </a:p>
          <a:p>
            <a:r>
              <a:rPr lang="en-US" dirty="0" smtClean="0"/>
              <a:t>Image Effect Shader</a:t>
            </a:r>
          </a:p>
          <a:p>
            <a:endParaRPr lang="en-US" dirty="0" smtClean="0"/>
          </a:p>
          <a:p>
            <a:r>
              <a:rPr lang="en-US" dirty="0" smtClean="0"/>
              <a:t>Compute Shader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4610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176</TotalTime>
  <Words>223</Words>
  <Application>Microsoft Office PowerPoint</Application>
  <PresentationFormat>On-screen Show (4:3)</PresentationFormat>
  <Paragraphs>62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Module</vt:lpstr>
      <vt:lpstr>Exploring Shaders in Unity</vt:lpstr>
      <vt:lpstr>Introduction</vt:lpstr>
      <vt:lpstr>Basic Rendering Pipeline</vt:lpstr>
      <vt:lpstr>Advanced Rendering Pipeline</vt:lpstr>
      <vt:lpstr>Lighting</vt:lpstr>
      <vt:lpstr>Lighting - Diffuse</vt:lpstr>
      <vt:lpstr>Lighting - Specular</vt:lpstr>
      <vt:lpstr>PBR</vt:lpstr>
      <vt:lpstr>Custom Shaders</vt:lpstr>
      <vt:lpstr>Wrap-Up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Finite State Machines</dc:title>
  <dc:creator>gmiranda</dc:creator>
  <cp:lastModifiedBy>Greg Miranda</cp:lastModifiedBy>
  <cp:revision>87</cp:revision>
  <dcterms:created xsi:type="dcterms:W3CDTF">2006-08-16T00:00:00Z</dcterms:created>
  <dcterms:modified xsi:type="dcterms:W3CDTF">2016-07-12T23:08:02Z</dcterms:modified>
</cp:coreProperties>
</file>